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Nunito"/>
      <p:regular r:id="rId18"/>
      <p:bold r:id="rId19"/>
      <p:italic r:id="rId20"/>
      <p:boldItalic r:id="rId21"/>
    </p:embeddedFont>
    <p:embeddedFont>
      <p:font typeface="Amatic SC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14D22D-12DE-43F4-B9BB-738A14392C39}">
  <a:tblStyle styleId="{E314D22D-12DE-43F4-B9BB-738A14392C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italic.fntdata"/><Relationship Id="rId11" Type="http://schemas.openxmlformats.org/officeDocument/2006/relationships/slide" Target="slides/slide5.xml"/><Relationship Id="rId22" Type="http://schemas.openxmlformats.org/officeDocument/2006/relationships/font" Target="fonts/AmaticSC-regular.fntdata"/><Relationship Id="rId10" Type="http://schemas.openxmlformats.org/officeDocument/2006/relationships/slide" Target="slides/slide4.xml"/><Relationship Id="rId21" Type="http://schemas.openxmlformats.org/officeDocument/2006/relationships/font" Target="fonts/Nuni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AmaticSC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Nuni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Nuni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2634363e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2634363e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b81d772a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db81d772a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19b24a47b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19b24a47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19b24a47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19b24a47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2634363e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2634363e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2634363e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2634363e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2634363e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2634363e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2634363e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2634363e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2634363e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2634363e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2634363e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2634363e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22.jpg"/><Relationship Id="rId5" Type="http://schemas.openxmlformats.org/officeDocument/2006/relationships/image" Target="../media/image33.jpg"/><Relationship Id="rId6" Type="http://schemas.openxmlformats.org/officeDocument/2006/relationships/image" Target="../media/image25.jpg"/><Relationship Id="rId7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Relationship Id="rId5" Type="http://schemas.openxmlformats.org/officeDocument/2006/relationships/image" Target="../media/image41.jpg"/><Relationship Id="rId6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9.jpg"/><Relationship Id="rId5" Type="http://schemas.openxmlformats.org/officeDocument/2006/relationships/image" Target="../media/image8.jpg"/><Relationship Id="rId6" Type="http://schemas.openxmlformats.org/officeDocument/2006/relationships/image" Target="../media/image13.jpg"/><Relationship Id="rId7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7.jpg"/><Relationship Id="rId5" Type="http://schemas.openxmlformats.org/officeDocument/2006/relationships/image" Target="../media/image35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Relationship Id="rId4" Type="http://schemas.openxmlformats.org/officeDocument/2006/relationships/image" Target="../media/image20.jpg"/><Relationship Id="rId5" Type="http://schemas.openxmlformats.org/officeDocument/2006/relationships/image" Target="../media/image27.jpg"/><Relationship Id="rId6" Type="http://schemas.openxmlformats.org/officeDocument/2006/relationships/image" Target="../media/image26.jpg"/><Relationship Id="rId7" Type="http://schemas.openxmlformats.org/officeDocument/2006/relationships/image" Target="../media/image4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9" Type="http://schemas.openxmlformats.org/officeDocument/2006/relationships/image" Target="../media/image32.jpg"/><Relationship Id="rId5" Type="http://schemas.openxmlformats.org/officeDocument/2006/relationships/image" Target="../media/image18.jpg"/><Relationship Id="rId6" Type="http://schemas.openxmlformats.org/officeDocument/2006/relationships/image" Target="../media/image24.jpg"/><Relationship Id="rId7" Type="http://schemas.openxmlformats.org/officeDocument/2006/relationships/image" Target="../media/image34.jpg"/><Relationship Id="rId8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00" y="204600"/>
            <a:ext cx="4575351" cy="47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>
            <p:ph type="ctrTitle"/>
          </p:nvPr>
        </p:nvSpPr>
        <p:spPr>
          <a:xfrm>
            <a:off x="4634975" y="2440850"/>
            <a:ext cx="4241700" cy="11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Публичный годовой отчет</a:t>
            </a:r>
            <a:endParaRPr/>
          </a:p>
        </p:txBody>
      </p:sp>
      <p:sp>
        <p:nvSpPr>
          <p:cNvPr id="130" name="Google Shape;130;p13"/>
          <p:cNvSpPr txBox="1"/>
          <p:nvPr>
            <p:ph idx="1" type="subTitle"/>
          </p:nvPr>
        </p:nvSpPr>
        <p:spPr>
          <a:xfrm>
            <a:off x="4610075" y="3791900"/>
            <a:ext cx="42915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за 2022 год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575" y="204600"/>
            <a:ext cx="1528500" cy="2292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/>
          <p:nvPr>
            <p:ph type="title"/>
          </p:nvPr>
        </p:nvSpPr>
        <p:spPr>
          <a:xfrm>
            <a:off x="819150" y="307325"/>
            <a:ext cx="75057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00"/>
              <a:t>В 2022 году на обустройство стационара израсходовано 857 тыс. руб.</a:t>
            </a:r>
            <a:endParaRPr sz="2100"/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775" y="2764025"/>
            <a:ext cx="1592001" cy="21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75" y="1026725"/>
            <a:ext cx="1591999" cy="212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075" y="3221300"/>
            <a:ext cx="2154076" cy="16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9975" y="1026725"/>
            <a:ext cx="2830224" cy="21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5425" y="2764029"/>
            <a:ext cx="1591999" cy="212265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/>
          <p:nvPr/>
        </p:nvSpPr>
        <p:spPr>
          <a:xfrm>
            <a:off x="448575" y="1226100"/>
            <a:ext cx="3987300" cy="1615500"/>
          </a:xfrm>
          <a:prstGeom prst="roundRect">
            <a:avLst>
              <a:gd fmla="val 16667" name="adj"/>
            </a:avLst>
          </a:prstGeom>
          <a:solidFill>
            <a:srgbClr val="BC9B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Для более качественной работы операционного блока приобретены: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Камера бактерицидная для медицинских инструментов - 23 тыс.руб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Медицинский отсасыватель - 7 тыс. руб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Бестеневая</a:t>
            </a:r>
            <a:r>
              <a:rPr lang="ru">
                <a:latin typeface="Calibri"/>
                <a:ea typeface="Calibri"/>
                <a:cs typeface="Calibri"/>
                <a:sym typeface="Calibri"/>
              </a:rPr>
              <a:t> медицинская лампа - 26 тыс.руб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2711350" y="3221325"/>
            <a:ext cx="2532000" cy="1615500"/>
          </a:xfrm>
          <a:prstGeom prst="roundRect">
            <a:avLst>
              <a:gd fmla="val 16667" name="adj"/>
            </a:avLst>
          </a:prstGeom>
          <a:solidFill>
            <a:srgbClr val="E79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alibri"/>
                <a:ea typeface="Calibri"/>
                <a:cs typeface="Calibri"/>
                <a:sym typeface="Calibri"/>
              </a:rPr>
              <a:t>Приобретен аппарат цифровой ультразвуковой диагностический для самостоятельного осмотра животных с целью оперативной диагностики заболеваний стоимостью 230 тыс. руб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5372775" y="1045575"/>
            <a:ext cx="3518700" cy="16776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200">
                <a:latin typeface="Calibri"/>
                <a:ea typeface="Calibri"/>
                <a:cs typeface="Calibri"/>
                <a:sym typeface="Calibri"/>
              </a:rPr>
              <a:t>Закуплены клетки в стационар для животных, находящихся на лечении, которые позволяют разместить до 18 животных. Клетки изготовлены из материалов, позволяющих проведение качественной дезинфекции и оснащены розетками для возможности качественного оказания услуг по лечению. Стоимость 539 тыс.руб.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4080">
            <a:off x="6351110" y="3361415"/>
            <a:ext cx="2248663" cy="1501433"/>
          </a:xfrm>
          <a:prstGeom prst="hear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>
            <a:off x="717500" y="777575"/>
            <a:ext cx="7216800" cy="3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>
                <a:solidFill>
                  <a:srgbClr val="233A44"/>
                </a:solidFill>
                <a:latin typeface="Amatic SC"/>
                <a:ea typeface="Amatic SC"/>
                <a:cs typeface="Amatic SC"/>
                <a:sym typeface="Amatic SC"/>
              </a:rPr>
              <a:t>Спасибо за</a:t>
            </a:r>
            <a:endParaRPr sz="10000">
              <a:solidFill>
                <a:srgbClr val="233A4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>
                <a:solidFill>
                  <a:srgbClr val="233A44"/>
                </a:solidFill>
                <a:latin typeface="Amatic SC"/>
                <a:ea typeface="Amatic SC"/>
                <a:cs typeface="Amatic SC"/>
                <a:sym typeface="Amatic SC"/>
              </a:rPr>
              <a:t>внимание!</a:t>
            </a:r>
            <a:endParaRPr sz="10000">
              <a:solidFill>
                <a:srgbClr val="233A4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3929">
            <a:off x="260489" y="437942"/>
            <a:ext cx="1957132" cy="2433815"/>
          </a:xfrm>
          <a:prstGeom prst="hear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20753">
            <a:off x="915194" y="3001027"/>
            <a:ext cx="1387308" cy="1949196"/>
          </a:xfrm>
          <a:prstGeom prst="hear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59307">
            <a:off x="6864196" y="387522"/>
            <a:ext cx="1535705" cy="1978570"/>
          </a:xfrm>
          <a:prstGeom prst="hear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75" y="809225"/>
            <a:ext cx="7725300" cy="411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title"/>
          </p:nvPr>
        </p:nvSpPr>
        <p:spPr>
          <a:xfrm>
            <a:off x="819150" y="3073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мы? Наши миссии и цели:</a:t>
            </a: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438600" y="986825"/>
            <a:ext cx="3814500" cy="10866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Автономная Некоммерческая Организация «Центр помощи бездомным животным «Беригиня» — волонтерское движение в городе Наро-Фоминск, образованное в 2013 году.</a:t>
            </a:r>
            <a:endParaRPr sz="18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4927100" y="986825"/>
            <a:ext cx="3814500" cy="10866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Наша миссия: помогать животным, оказавшимся в беде. Мы создали Центр для спасения, реабилитации и поиска дома для подопечных центра, а также для реализации задач, которые поставили перед собой.</a:t>
            </a:r>
            <a:endParaRPr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4"/>
          <p:cNvSpPr/>
          <p:nvPr/>
        </p:nvSpPr>
        <p:spPr>
          <a:xfrm>
            <a:off x="2267775" y="2262750"/>
            <a:ext cx="4704900" cy="2452200"/>
          </a:xfrm>
          <a:prstGeom prst="roundRect">
            <a:avLst>
              <a:gd fmla="val 16667" name="adj"/>
            </a:avLst>
          </a:prstGeom>
          <a:solidFill>
            <a:srgbClr val="E79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Наши задачи: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 Строительство и обустройство нового Центра помощи бездомным животным;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*Информационная работа с населением по повышению в обществе лояльного и ответственного отношения к животным;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*Помощь опекунам бездомных животных;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*Формирование базы данных по потерянным и найденным животным</a:t>
            </a:r>
            <a:endParaRPr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E79C8B"/>
                </a:highlight>
                <a:latin typeface="Calibri"/>
                <a:ea typeface="Calibri"/>
                <a:cs typeface="Calibri"/>
                <a:sym typeface="Calibri"/>
              </a:rPr>
              <a:t>*Лечение животных и поиск нового дома для них</a:t>
            </a:r>
            <a:endParaRPr>
              <a:solidFill>
                <a:schemeClr val="dk2"/>
              </a:solidFill>
              <a:highlight>
                <a:srgbClr val="E79C8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490200" y="4668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Жители приюта</a:t>
            </a:r>
            <a:endParaRPr b="1"/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200" y="222651"/>
            <a:ext cx="4429126" cy="469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550025" y="1516600"/>
            <a:ext cx="3177900" cy="28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250 собак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50 кошек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Конь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Осел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Козы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Куры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Гуси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Енот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Черепаха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ru" sz="1400"/>
              <a:t>Свинья</a:t>
            </a:r>
            <a:endParaRPr sz="1400"/>
          </a:p>
        </p:txBody>
      </p:sp>
      <p:sp>
        <p:nvSpPr>
          <p:cNvPr id="148" name="Google Shape;148;p15"/>
          <p:cNvSpPr txBox="1"/>
          <p:nvPr/>
        </p:nvSpPr>
        <p:spPr>
          <a:xfrm>
            <a:off x="490200" y="1116400"/>
            <a:ext cx="574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E79C8B"/>
                </a:highlight>
              </a:rPr>
              <a:t>На попечение приюта находятся:</a:t>
            </a:r>
            <a:endParaRPr>
              <a:solidFill>
                <a:schemeClr val="dk2"/>
              </a:solidFill>
              <a:highlight>
                <a:srgbClr val="E79C8B"/>
              </a:highlight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454325" y="4116800"/>
            <a:ext cx="40479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highlight>
                  <a:srgbClr val="FFD966"/>
                </a:highlight>
                <a:latin typeface="Calibri"/>
                <a:ea typeface="Calibri"/>
                <a:cs typeface="Calibri"/>
                <a:sym typeface="Calibri"/>
              </a:rPr>
              <a:t>Также на временной передержке находятся животные, проходящие программу ОСВВ</a:t>
            </a:r>
            <a:endParaRPr sz="1300">
              <a:solidFill>
                <a:schemeClr val="dk2"/>
              </a:solidFill>
              <a:highlight>
                <a:srgbClr val="FFD96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>
            <p:ph type="title"/>
          </p:nvPr>
        </p:nvSpPr>
        <p:spPr>
          <a:xfrm>
            <a:off x="2239945" y="358850"/>
            <a:ext cx="46641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Нашли дом в 2022 году:</a:t>
            </a:r>
            <a:endParaRPr b="1"/>
          </a:p>
        </p:txBody>
      </p:sp>
      <p:pic>
        <p:nvPicPr>
          <p:cNvPr id="155" name="Google Shape;1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75" y="1481375"/>
            <a:ext cx="1731324" cy="34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7301" y="1481375"/>
            <a:ext cx="1731324" cy="346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2901" y="1481375"/>
            <a:ext cx="1731324" cy="346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4226" y="1481375"/>
            <a:ext cx="1731324" cy="346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609" y="3448925"/>
            <a:ext cx="992305" cy="14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4609" y="3448925"/>
            <a:ext cx="992305" cy="14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609" y="3448925"/>
            <a:ext cx="992305" cy="14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4609" y="3448925"/>
            <a:ext cx="992305" cy="14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5100" y="3448925"/>
            <a:ext cx="1731324" cy="143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3718075" y="1435400"/>
            <a:ext cx="1731300" cy="19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Пристроено 121 животное, из них:</a:t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61 собака (23 собаки участники ОСВВ)</a:t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60 кошек</a:t>
            </a:r>
            <a:endParaRPr sz="1600">
              <a:solidFill>
                <a:schemeClr val="dk2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type="title"/>
          </p:nvPr>
        </p:nvSpPr>
        <p:spPr>
          <a:xfrm>
            <a:off x="819150" y="267450"/>
            <a:ext cx="7505700" cy="14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программы ОСВВ (отлов - стерилизация-вакцинация-выпуск в среду обитания) за 2022 год</a:t>
            </a:r>
            <a:endParaRPr/>
          </a:p>
        </p:txBody>
      </p:sp>
      <p:sp>
        <p:nvSpPr>
          <p:cNvPr id="170" name="Google Shape;170;p17"/>
          <p:cNvSpPr txBox="1"/>
          <p:nvPr>
            <p:ph idx="1" type="body"/>
          </p:nvPr>
        </p:nvSpPr>
        <p:spPr>
          <a:xfrm>
            <a:off x="2043450" y="1766200"/>
            <a:ext cx="5362800" cy="10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00"/>
                </a:solidFill>
              </a:rPr>
              <a:t>Программу ОСВВ прошли 224 бездомные собаки, 23 из них обрели дом, а 40 собак оставлены на ПМЖ в приюте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171" name="Google Shape;17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375" y="2971561"/>
            <a:ext cx="1185300" cy="186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775" y="2913050"/>
            <a:ext cx="1441500" cy="192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075" y="2971550"/>
            <a:ext cx="1397700" cy="186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5675" y="2971550"/>
            <a:ext cx="1271400" cy="1863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7775" y="2913050"/>
            <a:ext cx="1441500" cy="192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66275" y="2907050"/>
            <a:ext cx="1441500" cy="193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0675" y="3074275"/>
            <a:ext cx="2757900" cy="184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>
            <p:ph idx="1" type="body"/>
          </p:nvPr>
        </p:nvSpPr>
        <p:spPr>
          <a:xfrm>
            <a:off x="819150" y="1231925"/>
            <a:ext cx="7505700" cy="3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2320" u="sng">
                <a:solidFill>
                  <a:srgbClr val="233A43"/>
                </a:solidFill>
                <a:latin typeface="Arial"/>
                <a:ea typeface="Arial"/>
                <a:cs typeface="Arial"/>
                <a:sym typeface="Arial"/>
              </a:rPr>
              <a:t>Поступило всего за 2022 год: 11 338 460,30 руб.</a:t>
            </a:r>
            <a:endParaRPr b="1" sz="2320" u="sng">
              <a:solidFill>
                <a:srgbClr val="233A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96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ru" sz="1960" u="sng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Из них</a:t>
            </a:r>
            <a:r>
              <a:rPr b="1" i="1" lang="ru" sz="196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i="1" sz="196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Поступления</a:t>
            </a: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целевых средств – 7 994 231,30 руб</a:t>
            </a:r>
            <a:r>
              <a:rPr b="1" lang="ru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   В том числе: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2 634 970,39 руб. – в денежной форме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5 359 260,91 руб. – в натуральном формате</a:t>
            </a:r>
            <a:endParaRPr sz="1600">
              <a:solidFill>
                <a:srgbClr val="000000"/>
              </a:solidFill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Поступления</a:t>
            </a: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 предпринимательской деятельности – 3 344 229,00 руб.</a:t>
            </a:r>
            <a:endParaRPr sz="18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2320" u="sng">
                <a:solidFill>
                  <a:srgbClr val="20363F"/>
                </a:solidFill>
                <a:latin typeface="Arial"/>
                <a:ea typeface="Arial"/>
                <a:cs typeface="Arial"/>
                <a:sym typeface="Arial"/>
              </a:rPr>
              <a:t>Использовано всего за 2022 год: 9 264 339,41 руб.</a:t>
            </a:r>
            <a:endParaRPr b="1" sz="2320" u="sng">
              <a:solidFill>
                <a:srgbClr val="2036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lang="ru" sz="1800" u="sng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Из них:</a:t>
            </a:r>
            <a:endParaRPr b="1" i="1" sz="1800" u="sng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Расход целевых средств – 5 920 110,41 руб.</a:t>
            </a:r>
            <a:endParaRPr sz="19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</a:rPr>
              <a:t>В том числе: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1 763 526,62 руб.  – в денежной форме</a:t>
            </a:r>
            <a:endParaRPr sz="1600">
              <a:solidFill>
                <a:srgbClr val="000000"/>
              </a:solidFill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ru" sz="1600">
                <a:solidFill>
                  <a:srgbClr val="000000"/>
                </a:solidFill>
              </a:rPr>
              <a:t>4 156 583,79 руб. – в натуральном формате</a:t>
            </a:r>
            <a:endParaRPr sz="1600">
              <a:solidFill>
                <a:srgbClr val="000000"/>
              </a:solidFill>
            </a:endParaRPr>
          </a:p>
          <a:p>
            <a:pPr indent="0" lvl="0" marL="12700" rtl="0" algn="just"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Прочий расход – 3 344 229,00 руб.</a:t>
            </a:r>
            <a:endParaRPr sz="19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 txBox="1"/>
          <p:nvPr>
            <p:ph type="title"/>
          </p:nvPr>
        </p:nvSpPr>
        <p:spPr>
          <a:xfrm>
            <a:off x="499950" y="368825"/>
            <a:ext cx="81441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Отчет по поступлению и использованию денежных средств в 2022 году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819150" y="227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 расходования денежных средств в 2022 году</a:t>
            </a:r>
            <a:endParaRPr/>
          </a:p>
        </p:txBody>
      </p:sp>
      <p:graphicFrame>
        <p:nvGraphicFramePr>
          <p:cNvPr id="189" name="Google Shape;189;p19"/>
          <p:cNvGraphicFramePr/>
          <p:nvPr/>
        </p:nvGraphicFramePr>
        <p:xfrm>
          <a:off x="440400" y="111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{E314D22D-12DE-43F4-B9BB-738A14392C39}</a:tableStyleId>
              </a:tblPr>
              <a:tblGrid>
                <a:gridCol w="3797225"/>
                <a:gridCol w="2375000"/>
                <a:gridCol w="2157100"/>
              </a:tblGrid>
              <a:tr h="484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Вид расходования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 денежном формате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в натуральной форме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78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корм для животных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1 004 674,00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4 156 583,79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606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ветеринарные услуги в клинике, анализы животным, приобретение ветеринарных препаратов и инструментов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584 178,54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2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обустройство стационара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856 650,00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44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оплату труда и налоговые отчисления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1 182 512,56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44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Расходы на строительство  и обустройство центра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550 758,00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24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Прочие расходы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928 982,52 руб.</a:t>
                      </a:r>
                      <a:endParaRPr sz="1100"/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0" name="Google Shape;1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050" y="2240075"/>
            <a:ext cx="1826400" cy="264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 txBox="1"/>
          <p:nvPr>
            <p:ph type="title"/>
          </p:nvPr>
        </p:nvSpPr>
        <p:spPr>
          <a:xfrm>
            <a:off x="390525" y="257475"/>
            <a:ext cx="8490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300"/>
              <a:t>В 2022 году на лечение животных, покупку ветеринарных препаратов, инструментов и анализы израсходовано 584 тыс. руб.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700"/>
          </a:p>
        </p:txBody>
      </p:sp>
      <p:pic>
        <p:nvPicPr>
          <p:cNvPr id="196" name="Google Shape;1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475" y="1441338"/>
            <a:ext cx="1628800" cy="162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675" y="3070150"/>
            <a:ext cx="1628800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3475" y="3070150"/>
            <a:ext cx="1628800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675" y="1441350"/>
            <a:ext cx="1628800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7">
            <a:alphaModFix/>
          </a:blip>
          <a:srcRect b="602" l="0" r="0" t="602"/>
          <a:stretch/>
        </p:blipFill>
        <p:spPr>
          <a:xfrm>
            <a:off x="4380500" y="1059475"/>
            <a:ext cx="3843099" cy="379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00" y="1295825"/>
            <a:ext cx="2753100" cy="351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>
            <p:ph type="title"/>
          </p:nvPr>
        </p:nvSpPr>
        <p:spPr>
          <a:xfrm>
            <a:off x="689575" y="307300"/>
            <a:ext cx="7922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00"/>
              <a:t>В 2022 году на материалы для строительства и обустройства израсходовано 551 тыс. руб.</a:t>
            </a:r>
            <a:endParaRPr sz="2500"/>
          </a:p>
        </p:txBody>
      </p:sp>
      <p:sp>
        <p:nvSpPr>
          <p:cNvPr id="207" name="Google Shape;207;p21"/>
          <p:cNvSpPr/>
          <p:nvPr/>
        </p:nvSpPr>
        <p:spPr>
          <a:xfrm>
            <a:off x="2432200" y="1515125"/>
            <a:ext cx="6409500" cy="3299400"/>
          </a:xfrm>
          <a:prstGeom prst="roundRect">
            <a:avLst>
              <a:gd fmla="val 16667" name="adj"/>
            </a:avLst>
          </a:prstGeom>
          <a:solidFill>
            <a:srgbClr val="E79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1.Построены дополнительно 4 одиночных вольера для размещения крупных собак и собак с зооагрессией и 2 вольера для собак, находящихся на лечении. Сумма 101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2.Сделаны будки для собак в новые вольеры и обновлены будки в ранее построенных вольерах, пришедшие в негодность. Сумма 18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3.Сделаны дорожки вдоль новых вольеров и отремонтированы сделанные раньше дорожки вдоль  имеющихся вольеров. Сумма 25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4.Построены два подсобных помещения для хранения корма для животных. Сумма 206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5.Построен домик для скважины. Сумма 96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6.Установлены откатные ворота для въезда в приют.             	Сумма 	74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7.Начали ремонт в комнате у кошек. Сумма 30 тыс. руб.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04" y="64795"/>
            <a:ext cx="5273700" cy="351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1977" y="1186025"/>
            <a:ext cx="2039400" cy="362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0" y="2412225"/>
            <a:ext cx="2899800" cy="254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698" y="737625"/>
            <a:ext cx="3162300" cy="4216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004" y="1405475"/>
            <a:ext cx="5273700" cy="351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6275" y="64800"/>
            <a:ext cx="7329300" cy="489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