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Nunito"/>
      <p:regular r:id="rId19"/>
      <p:bold r:id="rId20"/>
      <p:italic r:id="rId21"/>
      <p:boldItalic r:id="rId22"/>
    </p:embeddedFont>
    <p:embeddedFont>
      <p:font typeface="Amatic SC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C5EE4D-FCB7-46F3-96EE-C15490424ACE}">
  <a:tblStyle styleId="{15C5EE4D-FCB7-46F3-96EE-C15490424A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.fntdata"/><Relationship Id="rId11" Type="http://schemas.openxmlformats.org/officeDocument/2006/relationships/slide" Target="slides/slide5.xml"/><Relationship Id="rId22" Type="http://schemas.openxmlformats.org/officeDocument/2006/relationships/font" Target="fonts/Nunito-boldItalic.fntdata"/><Relationship Id="rId10" Type="http://schemas.openxmlformats.org/officeDocument/2006/relationships/slide" Target="slides/slide4.xml"/><Relationship Id="rId21" Type="http://schemas.openxmlformats.org/officeDocument/2006/relationships/font" Target="fonts/Nunito-italic.fntdata"/><Relationship Id="rId13" Type="http://schemas.openxmlformats.org/officeDocument/2006/relationships/slide" Target="slides/slide7.xml"/><Relationship Id="rId24" Type="http://schemas.openxmlformats.org/officeDocument/2006/relationships/font" Target="fonts/AmaticSC-bold.fntdata"/><Relationship Id="rId12" Type="http://schemas.openxmlformats.org/officeDocument/2006/relationships/slide" Target="slides/slide6.xml"/><Relationship Id="rId23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Nunito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0300abeba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0300abeba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2634363e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d2634363e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b81d772a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db81d772a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19b24a47b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19b24a47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19b24a47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19b24a47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2634363e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2634363e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2634363e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2634363e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2634363e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d2634363e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4e8424d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4e8424d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2634363e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2634363e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2634363e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d2634363e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11" Type="http://schemas.openxmlformats.org/officeDocument/2006/relationships/image" Target="../media/image39.jpg"/><Relationship Id="rId10" Type="http://schemas.openxmlformats.org/officeDocument/2006/relationships/image" Target="../media/image32.jpg"/><Relationship Id="rId12" Type="http://schemas.openxmlformats.org/officeDocument/2006/relationships/image" Target="../media/image35.jpg"/><Relationship Id="rId9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2.jpg"/><Relationship Id="rId7" Type="http://schemas.openxmlformats.org/officeDocument/2006/relationships/image" Target="../media/image1.jpg"/><Relationship Id="rId8" Type="http://schemas.openxmlformats.org/officeDocument/2006/relationships/image" Target="../media/image4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26.jpg"/><Relationship Id="rId6" Type="http://schemas.openxmlformats.org/officeDocument/2006/relationships/image" Target="../media/image40.jpg"/><Relationship Id="rId7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37.jpg"/><Relationship Id="rId5" Type="http://schemas.openxmlformats.org/officeDocument/2006/relationships/image" Target="../media/image33.jpg"/><Relationship Id="rId6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4.jpg"/><Relationship Id="rId6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Relationship Id="rId7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6.png"/><Relationship Id="rId5" Type="http://schemas.openxmlformats.org/officeDocument/2006/relationships/image" Target="../media/image11.jpg"/><Relationship Id="rId6" Type="http://schemas.openxmlformats.org/officeDocument/2006/relationships/image" Target="../media/image3.jpg"/><Relationship Id="rId7" Type="http://schemas.openxmlformats.org/officeDocument/2006/relationships/image" Target="../media/image19.jpg"/><Relationship Id="rId8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00" y="204600"/>
            <a:ext cx="4575351" cy="47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>
            <p:ph type="ctrTitle"/>
          </p:nvPr>
        </p:nvSpPr>
        <p:spPr>
          <a:xfrm>
            <a:off x="4634975" y="2440850"/>
            <a:ext cx="4241700" cy="11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Публичный годовой отчет</a:t>
            </a:r>
            <a:endParaRPr/>
          </a:p>
        </p:txBody>
      </p:sp>
      <p:sp>
        <p:nvSpPr>
          <p:cNvPr id="130" name="Google Shape;130;p13"/>
          <p:cNvSpPr txBox="1"/>
          <p:nvPr>
            <p:ph idx="1" type="subTitle"/>
          </p:nvPr>
        </p:nvSpPr>
        <p:spPr>
          <a:xfrm>
            <a:off x="4610075" y="3791900"/>
            <a:ext cx="42915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за 2023 год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575" y="204600"/>
            <a:ext cx="1528500" cy="229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/>
          <p:nvPr>
            <p:ph type="title"/>
          </p:nvPr>
        </p:nvSpPr>
        <p:spPr>
          <a:xfrm>
            <a:off x="819150" y="536575"/>
            <a:ext cx="7505700" cy="5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2023 году получили лечение 91 животных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3809600" y="1698600"/>
            <a:ext cx="17445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41 собака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42 кошки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2 козы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2 кролика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ru" sz="1500">
                <a:latin typeface="Arial"/>
                <a:ea typeface="Arial"/>
                <a:cs typeface="Arial"/>
                <a:sym typeface="Arial"/>
              </a:rPr>
              <a:t>4 птицы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100" y="1148354"/>
            <a:ext cx="1642500" cy="219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174" y="3370978"/>
            <a:ext cx="1194900" cy="159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1975" y="3370825"/>
            <a:ext cx="1194900" cy="159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6875" y="3370829"/>
            <a:ext cx="1194900" cy="159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7081" y="3370975"/>
            <a:ext cx="1194900" cy="159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7250" y="1305625"/>
            <a:ext cx="2711100" cy="203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32375" y="3370829"/>
            <a:ext cx="1194900" cy="159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575" y="3338425"/>
            <a:ext cx="1243800" cy="165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05275" y="1116475"/>
            <a:ext cx="1642500" cy="219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27275" y="3370825"/>
            <a:ext cx="1194900" cy="159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>
            <p:ph type="title"/>
          </p:nvPr>
        </p:nvSpPr>
        <p:spPr>
          <a:xfrm>
            <a:off x="819150" y="307325"/>
            <a:ext cx="75057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00"/>
              <a:t>В 2023 году на обустройство стационара израсходовано  255 тыс. руб.</a:t>
            </a:r>
            <a:endParaRPr sz="2100"/>
          </a:p>
        </p:txBody>
      </p:sp>
      <p:pic>
        <p:nvPicPr>
          <p:cNvPr id="228" name="Google Shape;2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50" y="2689000"/>
            <a:ext cx="1721100" cy="22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1653" y="2689000"/>
            <a:ext cx="1721100" cy="22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896" y="2689000"/>
            <a:ext cx="1476900" cy="22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1400" y="2708950"/>
            <a:ext cx="1691400" cy="225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1600" y="2708950"/>
            <a:ext cx="1691400" cy="225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3" name="Google Shape;233;p23"/>
          <p:cNvSpPr txBox="1"/>
          <p:nvPr/>
        </p:nvSpPr>
        <p:spPr>
          <a:xfrm>
            <a:off x="819150" y="1214888"/>
            <a:ext cx="7505700" cy="13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BC9B56"/>
                </a:solidFill>
              </a:rPr>
              <a:t>1.Приобретены материалы для строительства и обустройства стационара на общую сумму 149 тыс. руб.</a:t>
            </a:r>
            <a:endParaRPr b="1" sz="1300">
              <a:solidFill>
                <a:srgbClr val="BC9B56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BC9B56"/>
                </a:solidFill>
              </a:rPr>
              <a:t>2.Приобретен двухканальный инфузомат. Сумма 63 тыс. руб.</a:t>
            </a:r>
            <a:endParaRPr b="1" sz="1300">
              <a:solidFill>
                <a:srgbClr val="BC9B56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BC9B56"/>
                </a:solidFill>
              </a:rPr>
              <a:t>3.Приобретен микроскоп биологический. Сумма 43 тыс. руб.</a:t>
            </a:r>
            <a:endParaRPr b="1" sz="1300">
              <a:solidFill>
                <a:srgbClr val="BC9B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BC9B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4080">
            <a:off x="6351110" y="3361415"/>
            <a:ext cx="2248663" cy="1501433"/>
          </a:xfrm>
          <a:prstGeom prst="heart">
            <a:avLst/>
          </a:prstGeom>
          <a:noFill/>
          <a:ln>
            <a:noFill/>
          </a:ln>
        </p:spPr>
      </p:pic>
      <p:sp>
        <p:nvSpPr>
          <p:cNvPr id="239" name="Google Shape;239;p24"/>
          <p:cNvSpPr txBox="1"/>
          <p:nvPr/>
        </p:nvSpPr>
        <p:spPr>
          <a:xfrm>
            <a:off x="717500" y="777575"/>
            <a:ext cx="7216800" cy="3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>
                <a:solidFill>
                  <a:srgbClr val="233A44"/>
                </a:solidFill>
                <a:latin typeface="Amatic SC"/>
                <a:ea typeface="Amatic SC"/>
                <a:cs typeface="Amatic SC"/>
                <a:sym typeface="Amatic SC"/>
              </a:rPr>
              <a:t>Спасибо за</a:t>
            </a:r>
            <a:endParaRPr sz="10000">
              <a:solidFill>
                <a:srgbClr val="233A4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>
                <a:solidFill>
                  <a:srgbClr val="233A44"/>
                </a:solidFill>
                <a:latin typeface="Amatic SC"/>
                <a:ea typeface="Amatic SC"/>
                <a:cs typeface="Amatic SC"/>
                <a:sym typeface="Amatic SC"/>
              </a:rPr>
              <a:t>внимание!</a:t>
            </a:r>
            <a:endParaRPr sz="10000">
              <a:solidFill>
                <a:srgbClr val="233A4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3929">
            <a:off x="260489" y="437942"/>
            <a:ext cx="1957132" cy="2433815"/>
          </a:xfrm>
          <a:prstGeom prst="hear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20753">
            <a:off x="915194" y="3001027"/>
            <a:ext cx="1387308" cy="1949196"/>
          </a:xfrm>
          <a:prstGeom prst="hear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59307">
            <a:off x="6864196" y="387522"/>
            <a:ext cx="1535705" cy="1978570"/>
          </a:xfrm>
          <a:prstGeom prst="hear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75" y="809225"/>
            <a:ext cx="7725300" cy="411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title"/>
          </p:nvPr>
        </p:nvSpPr>
        <p:spPr>
          <a:xfrm>
            <a:off x="819150" y="3073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мы? Наши миссии и цели:</a:t>
            </a: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438600" y="986825"/>
            <a:ext cx="3814500" cy="10866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Автономная Некоммерческая Организация «Центр помощи бездомным животным «Беригиня» — волонтерское движение в городе Наро-Фоминск, образованное в 2013 году.</a:t>
            </a:r>
            <a:endParaRPr sz="18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4927100" y="986825"/>
            <a:ext cx="3814500" cy="10866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Наша миссия: помогать животным, оказавшимся в беде. Мы создали Центр для спасения, реабилитации и поиска дома для подопечных центра, а также для реализации задач, которые поставили перед собой.</a:t>
            </a:r>
            <a:endParaRPr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4"/>
          <p:cNvSpPr/>
          <p:nvPr/>
        </p:nvSpPr>
        <p:spPr>
          <a:xfrm>
            <a:off x="2267775" y="2262750"/>
            <a:ext cx="4704900" cy="2452200"/>
          </a:xfrm>
          <a:prstGeom prst="roundRect">
            <a:avLst>
              <a:gd fmla="val 16667" name="adj"/>
            </a:avLst>
          </a:prstGeom>
          <a:solidFill>
            <a:srgbClr val="E79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Наши задачи: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 Строительство и обустройство нового Центра помощи бездомным животным;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*Информационная работа с населением по повышению в обществе лояльного и ответственного отношения к животным;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*Помощь опекунам бездомных животных;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*Формирование базы данных по потерянным и найденным животным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*Лечение животных и поиск нового дома для них</a:t>
            </a:r>
            <a:endParaRPr>
              <a:solidFill>
                <a:schemeClr val="dk2"/>
              </a:solidFill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490200" y="4668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Жители приюта</a:t>
            </a:r>
            <a:endParaRPr b="1"/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200" y="222651"/>
            <a:ext cx="4429126" cy="469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550025" y="1516600"/>
            <a:ext cx="3177900" cy="28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250 собак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50 кошек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Конь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Осел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Козы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Куры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Гуси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Черепаха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Свинья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Кролики</a:t>
            </a:r>
            <a:endParaRPr sz="1400"/>
          </a:p>
        </p:txBody>
      </p:sp>
      <p:sp>
        <p:nvSpPr>
          <p:cNvPr id="148" name="Google Shape;148;p15"/>
          <p:cNvSpPr txBox="1"/>
          <p:nvPr/>
        </p:nvSpPr>
        <p:spPr>
          <a:xfrm>
            <a:off x="490200" y="1116400"/>
            <a:ext cx="574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E79C8B"/>
                </a:highlight>
              </a:rPr>
              <a:t>На попечение приюта находятся:</a:t>
            </a:r>
            <a:endParaRPr>
              <a:solidFill>
                <a:schemeClr val="dk2"/>
              </a:solidFill>
              <a:highlight>
                <a:srgbClr val="E79C8B"/>
              </a:highlight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454325" y="4116800"/>
            <a:ext cx="40479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highlight>
                  <a:srgbClr val="FFD966"/>
                </a:highlight>
                <a:latin typeface="Calibri"/>
                <a:ea typeface="Calibri"/>
                <a:cs typeface="Calibri"/>
                <a:sym typeface="Calibri"/>
              </a:rPr>
              <a:t>Также на временной передержке находятся животные, проходящие программу ОСВВ</a:t>
            </a:r>
            <a:endParaRPr sz="1300">
              <a:solidFill>
                <a:schemeClr val="dk2"/>
              </a:solidFill>
              <a:highlight>
                <a:srgbClr val="FFD96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>
            <p:ph type="title"/>
          </p:nvPr>
        </p:nvSpPr>
        <p:spPr>
          <a:xfrm>
            <a:off x="2239945" y="358850"/>
            <a:ext cx="46641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Нашли дом в 2023 году:</a:t>
            </a:r>
            <a:endParaRPr b="1"/>
          </a:p>
        </p:txBody>
      </p:sp>
      <p:sp>
        <p:nvSpPr>
          <p:cNvPr id="155" name="Google Shape;155;p16"/>
          <p:cNvSpPr txBox="1"/>
          <p:nvPr/>
        </p:nvSpPr>
        <p:spPr>
          <a:xfrm>
            <a:off x="3718075" y="1435400"/>
            <a:ext cx="1731300" cy="19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Пристроено 94 животное, из них:</a:t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47 собака (12 собак участники ОСВВ)</a:t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47 кошек</a:t>
            </a:r>
            <a:endParaRPr sz="16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650" y="2127350"/>
            <a:ext cx="1731324" cy="280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4">
            <a:alphaModFix/>
          </a:blip>
          <a:srcRect b="0" l="0" r="-4909" t="0"/>
          <a:stretch/>
        </p:blipFill>
        <p:spPr>
          <a:xfrm>
            <a:off x="7134000" y="2127350"/>
            <a:ext cx="1816774" cy="280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2674" y="2127350"/>
            <a:ext cx="1731324" cy="280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325" y="2127350"/>
            <a:ext cx="1731325" cy="28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/>
          <p:nvPr/>
        </p:nvSpPr>
        <p:spPr>
          <a:xfrm rot="2031631">
            <a:off x="611104" y="848176"/>
            <a:ext cx="1006869" cy="863090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6"/>
          <p:cNvSpPr/>
          <p:nvPr/>
        </p:nvSpPr>
        <p:spPr>
          <a:xfrm rot="-1273280">
            <a:off x="7138074" y="847636"/>
            <a:ext cx="1006985" cy="863083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6"/>
          <p:cNvSpPr/>
          <p:nvPr/>
        </p:nvSpPr>
        <p:spPr>
          <a:xfrm rot="2031631">
            <a:off x="3736854" y="3684851"/>
            <a:ext cx="1006869" cy="863090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6"/>
          <p:cNvSpPr/>
          <p:nvPr/>
        </p:nvSpPr>
        <p:spPr>
          <a:xfrm rot="-1596193">
            <a:off x="4482044" y="3754735"/>
            <a:ext cx="1006902" cy="863078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/>
          <p:nvPr>
            <p:ph type="title"/>
          </p:nvPr>
        </p:nvSpPr>
        <p:spPr>
          <a:xfrm>
            <a:off x="819150" y="267450"/>
            <a:ext cx="7505700" cy="14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программы ОСВВ (отлов - стерилизация-вакцинация-выпуск в среду обитания) за 2023 год</a:t>
            </a:r>
            <a:endParaRPr/>
          </a:p>
        </p:txBody>
      </p:sp>
      <p:sp>
        <p:nvSpPr>
          <p:cNvPr id="169" name="Google Shape;169;p17"/>
          <p:cNvSpPr txBox="1"/>
          <p:nvPr>
            <p:ph idx="1" type="body"/>
          </p:nvPr>
        </p:nvSpPr>
        <p:spPr>
          <a:xfrm>
            <a:off x="1146325" y="1766200"/>
            <a:ext cx="6937800" cy="10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00"/>
                </a:solidFill>
              </a:rPr>
              <a:t>Программу ОСВВ прошли 130 бездомные собаки, 12 из них обрели дом, а 20 собак оставлены на ПМЖ в приюте. В 2023 завершили реализацию программы ОСВВ в качестве подрядчиков.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170" name="Google Shape;1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500" y="2997050"/>
            <a:ext cx="1487400" cy="198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688" y="3018950"/>
            <a:ext cx="1573800" cy="193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2400" y="2997050"/>
            <a:ext cx="1812300" cy="198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1888" y="2997050"/>
            <a:ext cx="1669200" cy="198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600" y="2907050"/>
            <a:ext cx="2176800" cy="207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idx="1" type="body"/>
          </p:nvPr>
        </p:nvSpPr>
        <p:spPr>
          <a:xfrm>
            <a:off x="819150" y="1231925"/>
            <a:ext cx="7505700" cy="3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2320" u="sng">
                <a:solidFill>
                  <a:srgbClr val="233A43"/>
                </a:solidFill>
                <a:latin typeface="Arial"/>
                <a:ea typeface="Arial"/>
                <a:cs typeface="Arial"/>
                <a:sym typeface="Arial"/>
              </a:rPr>
              <a:t>Поступило всего за 2023 год: 9 125 858,20 руб.</a:t>
            </a:r>
            <a:endParaRPr b="1" sz="2320" u="sng">
              <a:solidFill>
                <a:srgbClr val="233A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96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960" u="sng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Из них</a:t>
            </a:r>
            <a:r>
              <a:rPr b="1" i="1" lang="ru" sz="196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i="1" sz="196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Поступления</a:t>
            </a:r>
            <a:r>
              <a:rPr b="1"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целевых средств – 5 447 675,87 руб</a:t>
            </a:r>
            <a:r>
              <a:rPr b="1" lang="ru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   В том числе: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2 044 070,53 руб. – от физических лиц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3 403 605,34 руб. – от юридических лиц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Из них: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2 202 070,53 руб. - в денежной форме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		в том числе: </a:t>
            </a:r>
            <a:endParaRPr sz="1600">
              <a:solidFill>
                <a:srgbClr val="000000"/>
              </a:solidFill>
            </a:endParaRPr>
          </a:p>
          <a:p>
            <a:pPr indent="-292100" lvl="0" marL="18288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ru" sz="1600">
                <a:solidFill>
                  <a:srgbClr val="000000"/>
                </a:solidFill>
              </a:rPr>
              <a:t>2 044 070,53 - от физических лиц </a:t>
            </a:r>
            <a:endParaRPr sz="1600">
              <a:solidFill>
                <a:srgbClr val="000000"/>
              </a:solidFill>
            </a:endParaRPr>
          </a:p>
          <a:p>
            <a:pPr indent="-292100" lvl="0" marL="18288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ru" sz="1600">
                <a:solidFill>
                  <a:srgbClr val="000000"/>
                </a:solidFill>
              </a:rPr>
              <a:t>158 000,00 - от юридических лиц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3 245 605,34 руб. - в натуральном формате 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		в том числе:</a:t>
            </a:r>
            <a:endParaRPr sz="1600">
              <a:solidFill>
                <a:srgbClr val="000000"/>
              </a:solidFill>
            </a:endParaRPr>
          </a:p>
          <a:p>
            <a:pPr indent="-292100" lvl="0" marL="18288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ru" sz="1600">
                <a:solidFill>
                  <a:srgbClr val="000000"/>
                </a:solidFill>
              </a:rPr>
              <a:t>3 245 605,34 руб. - от юридических лиц</a:t>
            </a:r>
            <a:endParaRPr sz="1600">
              <a:solidFill>
                <a:srgbClr val="000000"/>
              </a:solidFill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Поступления</a:t>
            </a:r>
            <a:r>
              <a:rPr b="1"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предпринимательской деятельности – 3 678 182,33 руб.</a:t>
            </a:r>
            <a:endParaRPr b="1" sz="18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80" name="Google Shape;180;p18"/>
          <p:cNvSpPr txBox="1"/>
          <p:nvPr>
            <p:ph type="title"/>
          </p:nvPr>
        </p:nvSpPr>
        <p:spPr>
          <a:xfrm>
            <a:off x="499950" y="368825"/>
            <a:ext cx="81441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Отчет по поступлению и использованию денежных средств в 2023 году</a:t>
            </a:r>
            <a:endParaRPr b="1"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650" y="1824150"/>
            <a:ext cx="2831100" cy="188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/>
          <p:nvPr>
            <p:ph type="title"/>
          </p:nvPr>
        </p:nvSpPr>
        <p:spPr>
          <a:xfrm>
            <a:off x="759350" y="4967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Отчет по поступлению и использованию денежных средств в 2023 году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>
            <p:ph idx="1" type="body"/>
          </p:nvPr>
        </p:nvSpPr>
        <p:spPr>
          <a:xfrm>
            <a:off x="819150" y="1525100"/>
            <a:ext cx="7505700" cy="29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2320" u="sng">
                <a:solidFill>
                  <a:srgbClr val="20363F"/>
                </a:solidFill>
                <a:latin typeface="Arial"/>
                <a:ea typeface="Arial"/>
                <a:cs typeface="Arial"/>
                <a:sym typeface="Arial"/>
              </a:rPr>
              <a:t>Использовано всего за 2023 год: 8 963 729,24 руб.</a:t>
            </a:r>
            <a:endParaRPr b="1" sz="2320" u="sng">
              <a:solidFill>
                <a:srgbClr val="2036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lang="ru" sz="1800" u="sng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Из них:</a:t>
            </a:r>
            <a:endParaRPr b="1" i="1" sz="1800" u="sng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Расход целевых средств – 7 055 239,20 руб.</a:t>
            </a:r>
            <a:endParaRPr sz="19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В том числе: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❖"/>
            </a:pPr>
            <a:r>
              <a:rPr lang="ru" sz="1600">
                <a:solidFill>
                  <a:srgbClr val="000000"/>
                </a:solidFill>
              </a:rPr>
              <a:t>4 774 733,14 руб.  – в денежной форме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❖"/>
            </a:pPr>
            <a:r>
              <a:rPr lang="ru" sz="1600">
                <a:solidFill>
                  <a:srgbClr val="000000"/>
                </a:solidFill>
              </a:rPr>
              <a:t>2 280 506,06 руб. – в натуральном формате</a:t>
            </a:r>
            <a:endParaRPr sz="1600">
              <a:solidFill>
                <a:srgbClr val="000000"/>
              </a:solidFill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Прочий расход – 1 908 490,04 руб.</a:t>
            </a:r>
            <a:endParaRPr sz="19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0270" y="2000625"/>
            <a:ext cx="2185200" cy="291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819150" y="227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 расходования денежных средств в 2022 году</a:t>
            </a:r>
            <a:endParaRPr/>
          </a:p>
        </p:txBody>
      </p:sp>
      <p:graphicFrame>
        <p:nvGraphicFramePr>
          <p:cNvPr id="194" name="Google Shape;194;p20"/>
          <p:cNvGraphicFramePr/>
          <p:nvPr/>
        </p:nvGraphicFramePr>
        <p:xfrm>
          <a:off x="440400" y="111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{15C5EE4D-FCB7-46F3-96EE-C15490424ACE}</a:tableStyleId>
              </a:tblPr>
              <a:tblGrid>
                <a:gridCol w="4799475"/>
                <a:gridCol w="2000725"/>
                <a:gridCol w="1529125"/>
              </a:tblGrid>
              <a:tr h="57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Вид расходования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 денежном формате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 натуральной форме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38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корм для животных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2 452 783,00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2 257 344,06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407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ветеринарные услуги в клинике, анализы животным, приобретение ветеринарных препаратов и инструментов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632 514,40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23 162,00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269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приобретение двухканального инфузомата и микроскопа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105 795,00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73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оплату труда и налоговые отчисления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1 913 743,18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1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строительство  стационара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148 927,00 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</a:t>
                      </a:r>
                      <a:r>
                        <a:rPr lang="ru" sz="1100"/>
                        <a:t>приобретение</a:t>
                      </a:r>
                      <a:r>
                        <a:rPr lang="ru" sz="1100"/>
                        <a:t> и установку станции локальной очистки Биодевайс Эко +5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151 910,00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7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Прочие расходы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1 277 550,60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499" y="2671425"/>
            <a:ext cx="1697100" cy="2262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>
            <p:ph type="title"/>
          </p:nvPr>
        </p:nvSpPr>
        <p:spPr>
          <a:xfrm>
            <a:off x="390525" y="257475"/>
            <a:ext cx="8490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300"/>
              <a:t>В 2023 году на лечение животных, покупку ветеринарных препаратов, инструментов и анализы израсходовано 632 тыс. руб.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700"/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825" y="1396975"/>
            <a:ext cx="3486499" cy="348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4800" y="1326913"/>
            <a:ext cx="3626624" cy="36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525" y="1396975"/>
            <a:ext cx="1736160" cy="173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6675" y="3133125"/>
            <a:ext cx="1736150" cy="17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525" y="3133125"/>
            <a:ext cx="1736150" cy="17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6675" y="1396975"/>
            <a:ext cx="1736150" cy="17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